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825" autoAdjust="0"/>
  </p:normalViewPr>
  <p:slideViewPr>
    <p:cSldViewPr>
      <p:cViewPr varScale="1">
        <p:scale>
          <a:sx n="58" d="100"/>
          <a:sy n="58" d="100"/>
        </p:scale>
        <p:origin x="-171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A67C2E-0AC2-4333-8062-9E45B3871EA5}" type="datetimeFigureOut">
              <a:rPr lang="en-US" smtClean="0"/>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6CBB19-0334-4085-A30B-12766EA9C0DF}" type="slidenum">
              <a:rPr lang="en-US" smtClean="0"/>
              <a:t>‹#›</a:t>
            </a:fld>
            <a:endParaRPr lang="en-US"/>
          </a:p>
        </p:txBody>
      </p:sp>
    </p:spTree>
    <p:extLst>
      <p:ext uri="{BB962C8B-B14F-4D97-AF65-F5344CB8AC3E}">
        <p14:creationId xmlns:p14="http://schemas.microsoft.com/office/powerpoint/2010/main" val="538182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health.nytimes.com/health/guides/test/blood-pressure/overview.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Type 2 Diabetes is a </a:t>
            </a:r>
            <a:r>
              <a:rPr lang="en-US" dirty="0" smtClean="0"/>
              <a:t>lifestyle </a:t>
            </a:r>
            <a:r>
              <a:rPr lang="en-US" dirty="0" smtClean="0"/>
              <a:t>disease in which there are high levels of glucose in the </a:t>
            </a:r>
            <a:r>
              <a:rPr lang="en-US" dirty="0" smtClean="0"/>
              <a:t>blood.</a:t>
            </a:r>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beginning of treatment, an attempt is made to lower high blood glucose levels.  If this attempt is successful, patients can discontinue treatment if they stick with a healthy diet and exercise.  If there is trouble, insulin and medications are given to help with the process.  </a:t>
            </a:r>
          </a:p>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11</a:t>
            </a:fld>
            <a:endParaRPr lang="en-US"/>
          </a:p>
        </p:txBody>
      </p:sp>
    </p:spTree>
    <p:extLst>
      <p:ext uri="{BB962C8B-B14F-4D97-AF65-F5344CB8AC3E}">
        <p14:creationId xmlns:p14="http://schemas.microsoft.com/office/powerpoint/2010/main" val="3303414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After initial treatment, the main goal is to lose weight.  Some people can even discontinue their medications after losing weight.  With lots of exercise and a healthy diet, this shouldn’t be a problem.  Diabetics must stick with their plan, though, for best results. </a:t>
            </a:r>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12</a:t>
            </a:fld>
            <a:endParaRPr lang="en-US"/>
          </a:p>
        </p:txBody>
      </p:sp>
    </p:spTree>
    <p:extLst>
      <p:ext uri="{BB962C8B-B14F-4D97-AF65-F5344CB8AC3E}">
        <p14:creationId xmlns:p14="http://schemas.microsoft.com/office/powerpoint/2010/main" val="3472232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individual might feel like they aren’t normal when they are with their friends.  Someone with diabetes might feel out of place at a food-related social engagement because they might have to stop eating before everyone else.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People who live with someone who suffers from type 2 Diabetes might feel like they need to provide moral support by eating healthy or going to the gym with them, which can provide better habits for everyone.</a:t>
            </a:r>
          </a:p>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13</a:t>
            </a:fld>
            <a:endParaRPr lang="en-US"/>
          </a:p>
        </p:txBody>
      </p:sp>
    </p:spTree>
    <p:extLst>
      <p:ext uri="{BB962C8B-B14F-4D97-AF65-F5344CB8AC3E}">
        <p14:creationId xmlns:p14="http://schemas.microsoft.com/office/powerpoint/2010/main" val="1867172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By 2050, about 1 in 3 adults will have diabetes. Most people diagnosed are over 40 years of age. The adolescents that are diagnosed are generally between 10 and 19 years old. it is usually seen in non-white ethnic groups.  American Indian adolescents have the highest chance of getting it. </a:t>
            </a:r>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14</a:t>
            </a:fld>
            <a:endParaRPr lang="en-US"/>
          </a:p>
        </p:txBody>
      </p:sp>
    </p:spTree>
    <p:extLst>
      <p:ext uri="{BB962C8B-B14F-4D97-AF65-F5344CB8AC3E}">
        <p14:creationId xmlns:p14="http://schemas.microsoft.com/office/powerpoint/2010/main" val="3762909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type 2 diabetes is 90-95% of all the cases of diabetes.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People with Diabetes can live normal lives if they take care of themselves.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Thin people may also be affected by type 2 diabetes.</a:t>
            </a:r>
          </a:p>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15</a:t>
            </a:fld>
            <a:endParaRPr lang="en-US"/>
          </a:p>
        </p:txBody>
      </p:sp>
    </p:spTree>
    <p:extLst>
      <p:ext uri="{BB962C8B-B14F-4D97-AF65-F5344CB8AC3E}">
        <p14:creationId xmlns:p14="http://schemas.microsoft.com/office/powerpoint/2010/main" val="3650185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16</a:t>
            </a:fld>
            <a:endParaRPr lang="en-US"/>
          </a:p>
        </p:txBody>
      </p:sp>
    </p:spTree>
    <p:extLst>
      <p:ext uri="{BB962C8B-B14F-4D97-AF65-F5344CB8AC3E}">
        <p14:creationId xmlns:p14="http://schemas.microsoft.com/office/powerpoint/2010/main" val="3636490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Scientist named Roger </a:t>
            </a:r>
            <a:r>
              <a:rPr lang="en-US" sz="1200" kern="1200" dirty="0" err="1" smtClean="0">
                <a:solidFill>
                  <a:schemeClr val="tx1"/>
                </a:solidFill>
                <a:effectLst/>
                <a:latin typeface="+mn-lt"/>
                <a:ea typeface="+mn-ea"/>
                <a:cs typeface="+mn-cs"/>
              </a:rPr>
              <a:t>Hinsworth</a:t>
            </a:r>
            <a:r>
              <a:rPr lang="en-US" sz="1200" kern="1200" dirty="0" smtClean="0">
                <a:solidFill>
                  <a:schemeClr val="tx1"/>
                </a:solidFill>
                <a:effectLst/>
                <a:latin typeface="+mn-lt"/>
                <a:ea typeface="+mn-ea"/>
                <a:cs typeface="+mn-cs"/>
              </a:rPr>
              <a:t> discovered Type 2 diabetes in 1935.  He distinguished the difference between the two when he noticed that there were two types of diabetics: those who were sensitive to insulin and those who were not. </a:t>
            </a:r>
          </a:p>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3</a:t>
            </a:fld>
            <a:endParaRPr lang="en-US"/>
          </a:p>
        </p:txBody>
      </p:sp>
    </p:spTree>
    <p:extLst>
      <p:ext uri="{BB962C8B-B14F-4D97-AF65-F5344CB8AC3E}">
        <p14:creationId xmlns:p14="http://schemas.microsoft.com/office/powerpoint/2010/main" val="3818777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effectLst/>
                <a:latin typeface="+mn-lt"/>
                <a:ea typeface="+mn-ea"/>
                <a:cs typeface="+mn-cs"/>
              </a:rPr>
              <a:t>Some symptoms of type 2 diabetes are increased thirst, dry mouth, fatigue, blurred vision, headaches, and loss of consciousness.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You should contact your doctor as soon as you start noticing symptoms of type 2 Diabetes.  It is important to get tested for diabetes and start a treatment plan to prevent a serious complication.</a:t>
            </a:r>
          </a:p>
        </p:txBody>
      </p:sp>
      <p:sp>
        <p:nvSpPr>
          <p:cNvPr id="4" name="Slide Number Placeholder 3"/>
          <p:cNvSpPr>
            <a:spLocks noGrp="1"/>
          </p:cNvSpPr>
          <p:nvPr>
            <p:ph type="sldNum" sz="quarter" idx="10"/>
          </p:nvPr>
        </p:nvSpPr>
        <p:spPr/>
        <p:txBody>
          <a:bodyPr/>
          <a:lstStyle/>
          <a:p>
            <a:fld id="{FF6CBB19-0334-4085-A30B-12766EA9C0DF}" type="slidenum">
              <a:rPr lang="en-US" smtClean="0"/>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You can inherit a predisposition to the disease, and then something in your environment triggers it. </a:t>
            </a:r>
          </a:p>
          <a:p>
            <a:pPr lvl="0"/>
            <a:endParaRPr lang="en-US" dirty="0" smtClean="0"/>
          </a:p>
          <a:p>
            <a:pPr lvl="0"/>
            <a:r>
              <a:rPr lang="en-US" dirty="0" smtClean="0"/>
              <a:t>Type 2 Diabetes has a strong link to family history, although it depends on your lifestyle. </a:t>
            </a:r>
          </a:p>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main treatment is lots of exercise and a healthy diet.  There are also some medications to help manage blood sugar levels and insulin.  If a patient with Type 2 Diabetes is very overweight, they may have to consider weight loss surgery</a:t>
            </a:r>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6</a:t>
            </a:fld>
            <a:endParaRPr lang="en-US"/>
          </a:p>
        </p:txBody>
      </p:sp>
    </p:spTree>
    <p:extLst>
      <p:ext uri="{BB962C8B-B14F-4D97-AF65-F5344CB8AC3E}">
        <p14:creationId xmlns:p14="http://schemas.microsoft.com/office/powerpoint/2010/main" val="1640065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People with Type 2 Diabetes have to closely monitor their diet in order to lose weight.  They must be fully aware of how much fat, protein, and carbohydrates they need.  On top of that, they must maintain a diet with fewer calories, 30 - 45 grams of carbohydrates per meal, and healthy monounsaturated fats. </a:t>
            </a:r>
          </a:p>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7</a:t>
            </a:fld>
            <a:endParaRPr lang="en-US"/>
          </a:p>
        </p:txBody>
      </p:sp>
    </p:spTree>
    <p:extLst>
      <p:ext uri="{BB962C8B-B14F-4D97-AF65-F5344CB8AC3E}">
        <p14:creationId xmlns:p14="http://schemas.microsoft.com/office/powerpoint/2010/main" val="312014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Exercise is very beneficial to those with Type 2 Diabetes.  It helps lower their blood sugar levels without using medication, burns extra calories and fat (which helps them lose weight,) and improves blood flow and </a:t>
            </a:r>
            <a:r>
              <a:rPr lang="en-US" sz="1200" u="none" strike="noStrike" kern="1200" dirty="0" smtClean="0">
                <a:solidFill>
                  <a:schemeClr val="tx1"/>
                </a:solidFill>
                <a:effectLst/>
                <a:latin typeface="+mn-lt"/>
                <a:ea typeface="+mn-ea"/>
                <a:cs typeface="+mn-cs"/>
                <a:hlinkClick r:id="rId3"/>
              </a:rPr>
              <a:t>blood pressure</a:t>
            </a:r>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8</a:t>
            </a:fld>
            <a:endParaRPr lang="en-US"/>
          </a:p>
        </p:txBody>
      </p:sp>
    </p:spTree>
    <p:extLst>
      <p:ext uri="{BB962C8B-B14F-4D97-AF65-F5344CB8AC3E}">
        <p14:creationId xmlns:p14="http://schemas.microsoft.com/office/powerpoint/2010/main" val="2254743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Type 2 diabetics are given insulin to help keep their blood sugar under control.  They usually use a syringe to inject it, and it is used on an as-needed basis.  There is also medication that can be used to keep blood sugar at normal levels.  Usually, doctors only resort to this kind of medication if a healthy diet and exercise do not keep blood sugar under control. </a:t>
            </a:r>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9</a:t>
            </a:fld>
            <a:endParaRPr lang="en-US"/>
          </a:p>
        </p:txBody>
      </p:sp>
    </p:spTree>
    <p:extLst>
      <p:ext uri="{BB962C8B-B14F-4D97-AF65-F5344CB8AC3E}">
        <p14:creationId xmlns:p14="http://schemas.microsoft.com/office/powerpoint/2010/main" val="3521938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is important that families support these individuals</a:t>
            </a:r>
            <a:r>
              <a:rPr lang="en-US" sz="1200" kern="1200" baseline="0" dirty="0" smtClean="0">
                <a:solidFill>
                  <a:schemeClr val="tx1"/>
                </a:solidFill>
                <a:effectLst/>
                <a:latin typeface="+mn-lt"/>
                <a:ea typeface="+mn-ea"/>
                <a:cs typeface="+mn-cs"/>
              </a:rPr>
              <a:t> support</a:t>
            </a:r>
            <a:r>
              <a:rPr lang="en-US" sz="1200" kern="1200" dirty="0" smtClean="0">
                <a:solidFill>
                  <a:schemeClr val="tx1"/>
                </a:solidFill>
                <a:effectLst/>
                <a:latin typeface="+mn-lt"/>
                <a:ea typeface="+mn-ea"/>
                <a:cs typeface="+mn-cs"/>
              </a:rPr>
              <a:t>.  It can be difficult to keep track of everything and it is important that they get the help they need.  It is also important that families serve as accountability partners for these people and help them get the exercise and right amount of food they need.</a:t>
            </a:r>
          </a:p>
          <a:p>
            <a:endParaRPr lang="en-US" dirty="0"/>
          </a:p>
        </p:txBody>
      </p:sp>
      <p:sp>
        <p:nvSpPr>
          <p:cNvPr id="4" name="Slide Number Placeholder 3"/>
          <p:cNvSpPr>
            <a:spLocks noGrp="1"/>
          </p:cNvSpPr>
          <p:nvPr>
            <p:ph type="sldNum" sz="quarter" idx="10"/>
          </p:nvPr>
        </p:nvSpPr>
        <p:spPr/>
        <p:txBody>
          <a:bodyPr/>
          <a:lstStyle/>
          <a:p>
            <a:fld id="{FF6CBB19-0334-4085-A30B-12766EA9C0DF}" type="slidenum">
              <a:rPr lang="en-US" smtClean="0"/>
              <a:t>10</a:t>
            </a:fld>
            <a:endParaRPr lang="en-US"/>
          </a:p>
        </p:txBody>
      </p:sp>
    </p:spTree>
    <p:extLst>
      <p:ext uri="{BB962C8B-B14F-4D97-AF65-F5344CB8AC3E}">
        <p14:creationId xmlns:p14="http://schemas.microsoft.com/office/powerpoint/2010/main" val="320536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9FFB9D9-B9C5-49A6-B0A0-B4A034EE6309}" type="datetimeFigureOut">
              <a:rPr lang="en-US" smtClean="0"/>
              <a:t>1/31/2012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3DE6E2E-2809-44DA-8A7E-2A83DCF7AB7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FFB9D9-B9C5-49A6-B0A0-B4A034EE6309}"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DE6E2E-2809-44DA-8A7E-2A83DCF7AB7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FFB9D9-B9C5-49A6-B0A0-B4A034EE6309}"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DE6E2E-2809-44DA-8A7E-2A83DCF7AB7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9FFB9D9-B9C5-49A6-B0A0-B4A034EE6309}" type="datetimeFigureOut">
              <a:rPr lang="en-US" smtClean="0"/>
              <a:t>1/31/2012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3DE6E2E-2809-44DA-8A7E-2A83DCF7AB7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9FFB9D9-B9C5-49A6-B0A0-B4A034EE6309}" type="datetimeFigureOut">
              <a:rPr lang="en-US" smtClean="0"/>
              <a:t>1/31/2012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3DE6E2E-2809-44DA-8A7E-2A83DCF7AB79}"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9FFB9D9-B9C5-49A6-B0A0-B4A034EE6309}" type="datetimeFigureOut">
              <a:rPr lang="en-US" smtClean="0"/>
              <a:t>1/31/2012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3DE6E2E-2809-44DA-8A7E-2A83DCF7AB7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9FFB9D9-B9C5-49A6-B0A0-B4A034EE6309}" type="datetimeFigureOut">
              <a:rPr lang="en-US" smtClean="0"/>
              <a:t>1/31/2012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3DE6E2E-2809-44DA-8A7E-2A83DCF7AB7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FFB9D9-B9C5-49A6-B0A0-B4A034EE6309}" type="datetimeFigureOut">
              <a:rPr lang="en-US" smtClean="0"/>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DE6E2E-2809-44DA-8A7E-2A83DCF7AB7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9FFB9D9-B9C5-49A6-B0A0-B4A034EE6309}" type="datetimeFigureOut">
              <a:rPr lang="en-US" smtClean="0"/>
              <a:t>1/31/2012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3DE6E2E-2809-44DA-8A7E-2A83DCF7AB7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9FFB9D9-B9C5-49A6-B0A0-B4A034EE6309}" type="datetimeFigureOut">
              <a:rPr lang="en-US" smtClean="0"/>
              <a:t>1/31/2012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3DE6E2E-2809-44DA-8A7E-2A83DCF7AB7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9FFB9D9-B9C5-49A6-B0A0-B4A034EE6309}" type="datetimeFigureOut">
              <a:rPr lang="en-US" smtClean="0"/>
              <a:t>1/31/2012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3DE6E2E-2809-44DA-8A7E-2A83DCF7AB7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9FFB9D9-B9C5-49A6-B0A0-B4A034EE6309}" type="datetimeFigureOut">
              <a:rPr lang="en-US" smtClean="0"/>
              <a:t>1/31/2012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3DE6E2E-2809-44DA-8A7E-2A83DCF7AB7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9829800" cy="5243512"/>
          </a:xfrm>
        </p:spPr>
        <p:txBody>
          <a:bodyPr>
            <a:noAutofit/>
          </a:bodyPr>
          <a:lstStyle/>
          <a:p>
            <a:pPr algn="ctr"/>
            <a:r>
              <a:rPr lang="en-US" sz="16600" dirty="0" smtClean="0"/>
              <a:t>Type 2 Diabetes</a:t>
            </a:r>
            <a:endParaRPr lang="en-US" sz="16600" dirty="0"/>
          </a:p>
        </p:txBody>
      </p:sp>
      <p:sp>
        <p:nvSpPr>
          <p:cNvPr id="3" name="Subtitle 2"/>
          <p:cNvSpPr>
            <a:spLocks noGrp="1"/>
          </p:cNvSpPr>
          <p:nvPr>
            <p:ph type="subTitle" idx="1"/>
          </p:nvPr>
        </p:nvSpPr>
        <p:spPr>
          <a:xfrm>
            <a:off x="914400" y="2895600"/>
            <a:ext cx="8062912" cy="1752600"/>
          </a:xfrm>
        </p:spPr>
        <p:txBody>
          <a:bodyPr>
            <a:normAutofit/>
          </a:bodyPr>
          <a:lstStyle/>
          <a:p>
            <a:pPr algn="ctr"/>
            <a:r>
              <a:rPr lang="en-US" sz="3600" b="1" dirty="0" smtClean="0"/>
              <a:t>By: Bria, Sydney, and Elliot</a:t>
            </a:r>
            <a:endParaRPr lang="en-US"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dirty="0" smtClean="0"/>
              <a:t>Role of Family</a:t>
            </a:r>
            <a:endParaRPr lang="en-US" sz="8800" dirty="0"/>
          </a:p>
        </p:txBody>
      </p:sp>
      <p:sp>
        <p:nvSpPr>
          <p:cNvPr id="3" name="Content Placeholder 2"/>
          <p:cNvSpPr>
            <a:spLocks noGrp="1"/>
          </p:cNvSpPr>
          <p:nvPr>
            <p:ph idx="1"/>
          </p:nvPr>
        </p:nvSpPr>
        <p:spPr>
          <a:xfrm>
            <a:off x="457200" y="1882808"/>
            <a:ext cx="3810000" cy="4572000"/>
          </a:xfrm>
        </p:spPr>
        <p:txBody>
          <a:bodyPr/>
          <a:lstStyle/>
          <a:p>
            <a:r>
              <a:rPr lang="en-US" sz="3200" dirty="0"/>
              <a:t>It can be difficult to keep track of everything (blood sugar levels, insulin, exercise, etc</a:t>
            </a:r>
            <a:r>
              <a:rPr lang="en-US" sz="3200" dirty="0" smtClean="0"/>
              <a:t>.)</a:t>
            </a:r>
            <a:endParaRPr lang="en-US" dirty="0"/>
          </a:p>
        </p:txBody>
      </p:sp>
      <p:pic>
        <p:nvPicPr>
          <p:cNvPr id="6146" name="Picture 2" descr="http://candiceaistonlawblog.typepad.com/.a/6a00e553730f65883301539441d4f4970b-320w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828800"/>
            <a:ext cx="4343400" cy="4343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146"/>
                                        </p:tgtEl>
                                        <p:attrNameLst>
                                          <p:attrName>style.visibility</p:attrName>
                                        </p:attrNameLst>
                                      </p:cBhvr>
                                      <p:to>
                                        <p:strVal val="visible"/>
                                      </p:to>
                                    </p:set>
                                    <p:animEffect transition="in" filter="fade">
                                      <p:cBhvr>
                                        <p:cTn id="19"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 Management</a:t>
            </a:r>
            <a:endParaRPr lang="en-US" dirty="0"/>
          </a:p>
        </p:txBody>
      </p:sp>
      <p:sp>
        <p:nvSpPr>
          <p:cNvPr id="3" name="Content Placeholder 2"/>
          <p:cNvSpPr>
            <a:spLocks noGrp="1"/>
          </p:cNvSpPr>
          <p:nvPr>
            <p:ph idx="1"/>
          </p:nvPr>
        </p:nvSpPr>
        <p:spPr/>
        <p:txBody>
          <a:bodyPr/>
          <a:lstStyle/>
          <a:p>
            <a:r>
              <a:rPr lang="en-US" dirty="0" smtClean="0"/>
              <a:t>Lower Blood Sugar Levels </a:t>
            </a:r>
            <a:endParaRPr lang="en-US" dirty="0"/>
          </a:p>
        </p:txBody>
      </p:sp>
      <p:pic>
        <p:nvPicPr>
          <p:cNvPr id="7170" name="Picture 2" descr="http://upload.wikimedia.org/wikipedia/commons/thumb/9/92/Suckale08_fig3_glucose_insulin_day.jpg/400px-Suckale08_fig3_glucose_insulin_da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667000"/>
            <a:ext cx="7924800" cy="3695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170"/>
                                        </p:tgtEl>
                                        <p:attrNameLst>
                                          <p:attrName>style.visibility</p:attrName>
                                        </p:attrNameLst>
                                      </p:cBhvr>
                                      <p:to>
                                        <p:strVal val="visible"/>
                                      </p:to>
                                    </p:set>
                                    <p:animEffect transition="in" filter="fade">
                                      <p:cBhvr>
                                        <p:cTn id="19"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Long-Term Management</a:t>
            </a:r>
            <a:endParaRPr lang="en-US" dirty="0"/>
          </a:p>
        </p:txBody>
      </p:sp>
      <p:sp>
        <p:nvSpPr>
          <p:cNvPr id="3" name="Content Placeholder 2"/>
          <p:cNvSpPr>
            <a:spLocks noGrp="1"/>
          </p:cNvSpPr>
          <p:nvPr>
            <p:ph idx="1"/>
          </p:nvPr>
        </p:nvSpPr>
        <p:spPr>
          <a:xfrm>
            <a:off x="457200" y="1524000"/>
            <a:ext cx="8229600" cy="4572000"/>
          </a:xfrm>
        </p:spPr>
        <p:txBody>
          <a:bodyPr/>
          <a:lstStyle/>
          <a:p>
            <a:r>
              <a:rPr lang="en-US" dirty="0" smtClean="0"/>
              <a:t>Lose weight with a healthy diet and </a:t>
            </a:r>
            <a:r>
              <a:rPr lang="en-US" dirty="0" err="1" smtClean="0"/>
              <a:t>excercise</a:t>
            </a:r>
            <a:endParaRPr lang="en-US" dirty="0"/>
          </a:p>
        </p:txBody>
      </p:sp>
      <p:pic>
        <p:nvPicPr>
          <p:cNvPr id="8196" name="Picture 4" descr="http://www.dietplanstips.com/wp-content/uploads/2011/06/Healthy-Diet-To-Lose-Weigh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514600"/>
            <a:ext cx="4437520" cy="298132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http://www.knowabouthealth.com/wp-content/uploads/2009/06/excercis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199" y="2362200"/>
            <a:ext cx="4124037"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194"/>
                                        </p:tgtEl>
                                        <p:attrNameLst>
                                          <p:attrName>style.visibility</p:attrName>
                                        </p:attrNameLst>
                                      </p:cBhvr>
                                      <p:to>
                                        <p:strVal val="visible"/>
                                      </p:to>
                                    </p:set>
                                    <p:anim calcmode="lin" valueType="num">
                                      <p:cBhvr additive="base">
                                        <p:cTn id="19" dur="500" fill="hold"/>
                                        <p:tgtEl>
                                          <p:spTgt spid="8194"/>
                                        </p:tgtEl>
                                        <p:attrNameLst>
                                          <p:attrName>ppt_x</p:attrName>
                                        </p:attrNameLst>
                                      </p:cBhvr>
                                      <p:tavLst>
                                        <p:tav tm="0">
                                          <p:val>
                                            <p:strVal val="#ppt_x"/>
                                          </p:val>
                                        </p:tav>
                                        <p:tav tm="100000">
                                          <p:val>
                                            <p:strVal val="#ppt_x"/>
                                          </p:val>
                                        </p:tav>
                                      </p:tavLst>
                                    </p:anim>
                                    <p:anim calcmode="lin" valueType="num">
                                      <p:cBhvr additive="base">
                                        <p:cTn id="20"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8196"/>
                                        </p:tgtEl>
                                        <p:attrNameLst>
                                          <p:attrName>style.visibility</p:attrName>
                                        </p:attrNameLst>
                                      </p:cBhvr>
                                      <p:to>
                                        <p:strVal val="visible"/>
                                      </p:to>
                                    </p:set>
                                    <p:animEffect transition="in" filter="barn(inVertical)">
                                      <p:cBhvr>
                                        <p:cTn id="25"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on the Individual</a:t>
            </a:r>
            <a:endParaRPr lang="en-US" dirty="0"/>
          </a:p>
        </p:txBody>
      </p:sp>
      <p:sp>
        <p:nvSpPr>
          <p:cNvPr id="3" name="Content Placeholder 2"/>
          <p:cNvSpPr>
            <a:spLocks noGrp="1"/>
          </p:cNvSpPr>
          <p:nvPr>
            <p:ph idx="1"/>
          </p:nvPr>
        </p:nvSpPr>
        <p:spPr>
          <a:xfrm>
            <a:off x="381000" y="1524000"/>
            <a:ext cx="8229600" cy="1676400"/>
          </a:xfrm>
        </p:spPr>
        <p:txBody>
          <a:bodyPr/>
          <a:lstStyle/>
          <a:p>
            <a:r>
              <a:rPr lang="en-US" dirty="0" smtClean="0"/>
              <a:t>“I’m not normal!”</a:t>
            </a:r>
            <a:endParaRPr lang="en-US" dirty="0"/>
          </a:p>
        </p:txBody>
      </p:sp>
      <p:sp>
        <p:nvSpPr>
          <p:cNvPr id="5" name="Title 1"/>
          <p:cNvSpPr txBox="1">
            <a:spLocks/>
          </p:cNvSpPr>
          <p:nvPr/>
        </p:nvSpPr>
        <p:spPr>
          <a:xfrm>
            <a:off x="381000" y="2286000"/>
            <a:ext cx="47244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en-US" dirty="0" smtClean="0"/>
              <a:t>Effects on the Family</a:t>
            </a:r>
            <a:endParaRPr lang="en-US" dirty="0"/>
          </a:p>
        </p:txBody>
      </p:sp>
      <p:sp>
        <p:nvSpPr>
          <p:cNvPr id="6" name="Content Placeholder 2"/>
          <p:cNvSpPr txBox="1">
            <a:spLocks/>
          </p:cNvSpPr>
          <p:nvPr/>
        </p:nvSpPr>
        <p:spPr>
          <a:xfrm>
            <a:off x="3078692" y="5410200"/>
            <a:ext cx="4724400" cy="1676400"/>
          </a:xfrm>
          <a:prstGeom prst="rect">
            <a:avLst/>
          </a:prstGeom>
        </p:spPr>
        <p:txBody>
          <a:bodyPr vert="horz" anchor="t">
            <a:normAutofit/>
          </a:bodyPr>
          <a:lst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r>
              <a:rPr lang="en-US" dirty="0" smtClean="0"/>
              <a:t>“We’re all in this together!”</a:t>
            </a:r>
            <a:endParaRPr lang="en-US" dirty="0"/>
          </a:p>
        </p:txBody>
      </p:sp>
      <p:pic>
        <p:nvPicPr>
          <p:cNvPr id="9218" name="Picture 2" descr="http://www.psychologytoday.com/files/u506/21318-Clipart-Illustration-Of-A-Sad-And-Depressed-Gloomy-Man-Sulking-And-Walking-Under-A-Rain-Clou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375791"/>
            <a:ext cx="3295650" cy="365340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artoon Family Holding Hands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352888" y="-26052463"/>
            <a:ext cx="28575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www.wowtv.co.za/files/family_holding_hand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208" y="3787690"/>
            <a:ext cx="2938992" cy="2938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218"/>
                                        </p:tgtEl>
                                        <p:attrNameLst>
                                          <p:attrName>style.visibility</p:attrName>
                                        </p:attrNameLst>
                                      </p:cBhvr>
                                      <p:to>
                                        <p:strVal val="visible"/>
                                      </p:to>
                                    </p:set>
                                    <p:anim calcmode="lin" valueType="num">
                                      <p:cBhvr>
                                        <p:cTn id="18" dur="500" fill="hold"/>
                                        <p:tgtEl>
                                          <p:spTgt spid="9218"/>
                                        </p:tgtEl>
                                        <p:attrNameLst>
                                          <p:attrName>ppt_w</p:attrName>
                                        </p:attrNameLst>
                                      </p:cBhvr>
                                      <p:tavLst>
                                        <p:tav tm="0">
                                          <p:val>
                                            <p:fltVal val="0"/>
                                          </p:val>
                                        </p:tav>
                                        <p:tav tm="100000">
                                          <p:val>
                                            <p:strVal val="#ppt_w"/>
                                          </p:val>
                                        </p:tav>
                                      </p:tavLst>
                                    </p:anim>
                                    <p:anim calcmode="lin" valueType="num">
                                      <p:cBhvr>
                                        <p:cTn id="19" dur="500" fill="hold"/>
                                        <p:tgtEl>
                                          <p:spTgt spid="9218"/>
                                        </p:tgtEl>
                                        <p:attrNameLst>
                                          <p:attrName>ppt_h</p:attrName>
                                        </p:attrNameLst>
                                      </p:cBhvr>
                                      <p:tavLst>
                                        <p:tav tm="0">
                                          <p:val>
                                            <p:fltVal val="0"/>
                                          </p:val>
                                        </p:tav>
                                        <p:tav tm="100000">
                                          <p:val>
                                            <p:strVal val="#ppt_h"/>
                                          </p:val>
                                        </p:tav>
                                      </p:tavLst>
                                    </p:anim>
                                    <p:animEffect transition="in" filter="fade">
                                      <p:cBhvr>
                                        <p:cTn id="20" dur="500"/>
                                        <p:tgtEl>
                                          <p:spTgt spid="921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9222"/>
                                        </p:tgtEl>
                                        <p:attrNameLst>
                                          <p:attrName>style.visibility</p:attrName>
                                        </p:attrNameLst>
                                      </p:cBhvr>
                                      <p:to>
                                        <p:strVal val="visible"/>
                                      </p:to>
                                    </p:set>
                                    <p:animEffect transition="in" filter="barn(inVertical)">
                                      <p:cBhvr>
                                        <p:cTn id="37"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11500" dirty="0" smtClean="0"/>
              <a:t>Statistics</a:t>
            </a:r>
            <a:endParaRPr lang="en-US" sz="11500" dirty="0"/>
          </a:p>
        </p:txBody>
      </p:sp>
      <p:sp>
        <p:nvSpPr>
          <p:cNvPr id="3" name="Content Placeholder 2"/>
          <p:cNvSpPr>
            <a:spLocks noGrp="1"/>
          </p:cNvSpPr>
          <p:nvPr>
            <p:ph idx="1"/>
          </p:nvPr>
        </p:nvSpPr>
        <p:spPr/>
        <p:txBody>
          <a:bodyPr/>
          <a:lstStyle/>
          <a:p>
            <a:r>
              <a:rPr lang="en-US" dirty="0" smtClean="0"/>
              <a:t>By the year 2050, approximately 1 in 3 adults.</a:t>
            </a:r>
          </a:p>
          <a:p>
            <a:r>
              <a:rPr lang="en-US" dirty="0" smtClean="0"/>
              <a:t>The Majority of people diagnosed with Type 2 are over 40 years of age.</a:t>
            </a:r>
          </a:p>
          <a:p>
            <a:r>
              <a:rPr lang="en-US" dirty="0" smtClean="0"/>
              <a:t>Adolescents who are diagnosed are generally between 10 and 19.</a:t>
            </a:r>
          </a:p>
          <a:p>
            <a:r>
              <a:rPr lang="en-US" dirty="0" smtClean="0"/>
              <a:t>Mostly seen in non-white ethnic groups (with American Indian adolescents at greatest risk.)</a:t>
            </a:r>
            <a:endParaRPr lang="en-US" dirty="0"/>
          </a:p>
        </p:txBody>
      </p:sp>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t>WOW</a:t>
            </a:r>
            <a:endParaRPr lang="en-US" sz="8000" dirty="0"/>
          </a:p>
        </p:txBody>
      </p:sp>
      <p:sp>
        <p:nvSpPr>
          <p:cNvPr id="3" name="Content Placeholder 2"/>
          <p:cNvSpPr>
            <a:spLocks noGrp="1"/>
          </p:cNvSpPr>
          <p:nvPr>
            <p:ph idx="1"/>
          </p:nvPr>
        </p:nvSpPr>
        <p:spPr/>
        <p:txBody>
          <a:bodyPr>
            <a:normAutofit/>
          </a:bodyPr>
          <a:lstStyle/>
          <a:p>
            <a:pPr algn="ctr"/>
            <a:r>
              <a:rPr lang="en-US" sz="3200" dirty="0" smtClean="0"/>
              <a:t>90-95% of all cases </a:t>
            </a:r>
          </a:p>
          <a:p>
            <a:pPr algn="ctr"/>
            <a:r>
              <a:rPr lang="en-US" sz="3200" dirty="0" smtClean="0"/>
              <a:t>Can live normal lives</a:t>
            </a:r>
          </a:p>
          <a:p>
            <a:pPr algn="ctr"/>
            <a:r>
              <a:rPr lang="en-US" sz="3200" dirty="0" smtClean="0"/>
              <a:t>Thin people are not immune</a:t>
            </a:r>
            <a:endParaRPr lang="en-US" sz="3200" dirty="0"/>
          </a:p>
        </p:txBody>
      </p:sp>
      <p:pic>
        <p:nvPicPr>
          <p:cNvPr id="10242" name="Picture 2" descr="http://www.clker.com/cliparts/y/U/F/M/l/o/tango-face-surprise-m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810000"/>
            <a:ext cx="277177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8" presetClass="emph" presetSubtype="0" fill="hold" nodeType="clickEffect">
                                  <p:stCondLst>
                                    <p:cond delay="0"/>
                                  </p:stCondLst>
                                  <p:childTnLst>
                                    <p:animRot by="21600000">
                                      <p:cBhvr>
                                        <p:cTn id="29" dur="2000" fill="hold"/>
                                        <p:tgtEl>
                                          <p:spTgt spid="102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14" y="0"/>
            <a:ext cx="8229600" cy="1399032"/>
          </a:xfrm>
        </p:spPr>
        <p:txBody>
          <a:bodyPr/>
          <a:lstStyle/>
          <a:p>
            <a:r>
              <a:rPr lang="en-US" dirty="0" smtClean="0"/>
              <a:t>Resources</a:t>
            </a:r>
            <a:endParaRPr lang="en-US" dirty="0"/>
          </a:p>
        </p:txBody>
      </p:sp>
      <p:sp>
        <p:nvSpPr>
          <p:cNvPr id="3" name="Content Placeholder 2"/>
          <p:cNvSpPr>
            <a:spLocks noGrp="1"/>
          </p:cNvSpPr>
          <p:nvPr>
            <p:ph idx="1"/>
          </p:nvPr>
        </p:nvSpPr>
        <p:spPr>
          <a:xfrm>
            <a:off x="0" y="838200"/>
            <a:ext cx="9144000" cy="5257800"/>
          </a:xfrm>
        </p:spPr>
        <p:txBody>
          <a:bodyPr>
            <a:noAutofit/>
          </a:bodyPr>
          <a:lstStyle/>
          <a:p>
            <a:pPr marL="64008" indent="0">
              <a:buNone/>
            </a:pPr>
            <a:endParaRPr lang="en-US" sz="1800" dirty="0"/>
          </a:p>
          <a:p>
            <a:r>
              <a:rPr lang="en-US" sz="1800" dirty="0" err="1"/>
              <a:t>Kolata</a:t>
            </a:r>
            <a:r>
              <a:rPr lang="en-US" sz="1800" dirty="0"/>
              <a:t>, Gina. "Type 2 Diabetes - Symptoms, Diagnosis, Treatment of Type 2 Diabetes - NY Times Health Information." </a:t>
            </a:r>
            <a:r>
              <a:rPr lang="en-US" sz="1800" i="1" dirty="0"/>
              <a:t>Health News - The New York Times</a:t>
            </a:r>
            <a:r>
              <a:rPr lang="en-US" sz="1800" dirty="0"/>
              <a:t>. Web. 30 Jan. 2012. &lt;http://health.nytimes.com/health/guides/disease/type-2-diabetes/overview.html</a:t>
            </a:r>
            <a:r>
              <a:rPr lang="en-US" sz="1800" dirty="0" smtClean="0"/>
              <a:t>&gt;.</a:t>
            </a:r>
            <a:r>
              <a:rPr lang="en-US" sz="1800" dirty="0"/>
              <a:t> </a:t>
            </a:r>
          </a:p>
          <a:p>
            <a:r>
              <a:rPr lang="en-US" sz="1800" dirty="0"/>
              <a:t>"CDC - More Information - Children and Diabetes - Projects - Diabetes DDT." </a:t>
            </a:r>
            <a:r>
              <a:rPr lang="en-US" sz="1800" i="1" dirty="0"/>
              <a:t>Centers for Disease Control and Prevention</a:t>
            </a:r>
            <a:r>
              <a:rPr lang="en-US" sz="1800" dirty="0"/>
              <a:t>. Web. 31 Jan. 2012. &lt;http://www.cdc.gov/diabetes/projects/cda2.htm</a:t>
            </a:r>
            <a:r>
              <a:rPr lang="en-US" sz="1800" dirty="0" smtClean="0"/>
              <a:t>&gt;.</a:t>
            </a:r>
            <a:endParaRPr lang="en-US" sz="1800" dirty="0"/>
          </a:p>
          <a:p>
            <a:r>
              <a:rPr lang="en-US" sz="1800" dirty="0"/>
              <a:t>"Genetics of Diabetes - American Diabetes Association." </a:t>
            </a:r>
            <a:r>
              <a:rPr lang="en-US" sz="1800" i="1" dirty="0"/>
              <a:t>American Diabetes Association Home Page - American Diabetes Association</a:t>
            </a:r>
            <a:r>
              <a:rPr lang="en-US" sz="1800" dirty="0"/>
              <a:t>. Web. 30 Jan. 2012. &lt;http://www.diabetes.org/diabetes-basics/genetics-of-diabetes.html</a:t>
            </a:r>
            <a:r>
              <a:rPr lang="en-US" sz="1800" dirty="0" smtClean="0"/>
              <a:t>&gt;.</a:t>
            </a:r>
            <a:endParaRPr lang="en-US" sz="1800" dirty="0"/>
          </a:p>
          <a:p>
            <a:r>
              <a:rPr lang="en-US" sz="1800" dirty="0"/>
              <a:t>Bronson, Mary H., and Don </a:t>
            </a:r>
            <a:r>
              <a:rPr lang="en-US" sz="1800" dirty="0" err="1"/>
              <a:t>Merki</a:t>
            </a:r>
            <a:r>
              <a:rPr lang="en-US" sz="1800" dirty="0"/>
              <a:t>. </a:t>
            </a:r>
            <a:r>
              <a:rPr lang="en-US" sz="1800" i="1" dirty="0"/>
              <a:t>Glencoe Health</a:t>
            </a:r>
            <a:r>
              <a:rPr lang="en-US" sz="1800" dirty="0"/>
              <a:t>. New York: Glencoe/McGraw-Hill, 2005. Print</a:t>
            </a:r>
            <a:r>
              <a:rPr lang="en-US" sz="1800" dirty="0" smtClean="0"/>
              <a:t>.</a:t>
            </a:r>
            <a:endParaRPr lang="en-US" sz="1800" dirty="0"/>
          </a:p>
          <a:p>
            <a:r>
              <a:rPr lang="en-US" sz="1800" dirty="0"/>
              <a:t>"Social Effects Of Type 2 Diabetes | LIVESTRONG.COM." </a:t>
            </a:r>
            <a:r>
              <a:rPr lang="en-US" sz="1800" i="1" dirty="0"/>
              <a:t>LIVESTRONG.COM - Lose Weight &amp; Get Fit with Diet, Nutrition &amp; Fitness Tools | LIVESTRONG.COM</a:t>
            </a:r>
            <a:r>
              <a:rPr lang="en-US" sz="1800" dirty="0"/>
              <a:t>. Web. 30 Jan. 2012. &lt;http://www.livestrong.com/article/222662-social-effects-of-type-2-diabetes</a:t>
            </a:r>
            <a:r>
              <a:rPr lang="en-US" sz="1800" dirty="0" smtClean="0"/>
              <a:t>/&gt;.</a:t>
            </a:r>
            <a:endParaRPr lang="en-US" sz="1800" dirty="0"/>
          </a:p>
          <a:p>
            <a:r>
              <a:rPr lang="en-US" sz="1800" dirty="0"/>
              <a:t>"Type 2 Diabetes - PubMed Health." Web. 31 Jan. 2012. &lt;http://www.ncbi.nlm.nih.gov/pubmedhealth/PMH0001356/&gt;.</a:t>
            </a:r>
          </a:p>
          <a:p>
            <a:endParaRPr lang="en-US" sz="1800" dirty="0"/>
          </a:p>
        </p:txBody>
      </p:sp>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57"/>
            <a:ext cx="8229600" cy="6438106"/>
          </a:xfrm>
        </p:spPr>
        <p:txBody>
          <a:bodyPr>
            <a:noAutofit/>
          </a:bodyPr>
          <a:lstStyle/>
          <a:p>
            <a:pPr algn="ctr"/>
            <a:r>
              <a:rPr lang="en-US" sz="13800" dirty="0" smtClean="0"/>
              <a:t>THE END! </a:t>
            </a:r>
            <a:r>
              <a:rPr lang="en-US" sz="16600" dirty="0" smtClean="0">
                <a:sym typeface="Wingdings" pitchFamily="2" charset="2"/>
              </a:rPr>
              <a:t></a:t>
            </a:r>
            <a:endParaRPr lang="en-US" sz="166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Type 2 Diabetes: </a:t>
            </a:r>
            <a:endParaRPr lang="en-US" dirty="0"/>
          </a:p>
        </p:txBody>
      </p:sp>
      <p:sp>
        <p:nvSpPr>
          <p:cNvPr id="3" name="Content Placeholder 2"/>
          <p:cNvSpPr>
            <a:spLocks noGrp="1"/>
          </p:cNvSpPr>
          <p:nvPr>
            <p:ph idx="1"/>
          </p:nvPr>
        </p:nvSpPr>
        <p:spPr/>
        <p:txBody>
          <a:bodyPr/>
          <a:lstStyle/>
          <a:p>
            <a:r>
              <a:rPr lang="en-US" dirty="0" smtClean="0"/>
              <a:t>Type 2 Diabetes is a </a:t>
            </a:r>
            <a:r>
              <a:rPr lang="en-US" dirty="0" smtClean="0"/>
              <a:t>lifestyle </a:t>
            </a:r>
            <a:r>
              <a:rPr lang="en-US" dirty="0" smtClean="0"/>
              <a:t>disease in which there are high levels of glucose in the </a:t>
            </a:r>
            <a:r>
              <a:rPr lang="en-US" dirty="0" smtClean="0"/>
              <a:t>blood.</a:t>
            </a:r>
            <a:endParaRPr lang="en-US" dirty="0" smtClean="0"/>
          </a:p>
          <a:p>
            <a:endParaRPr lang="en-US" dirty="0"/>
          </a:p>
        </p:txBody>
      </p:sp>
      <p:pic>
        <p:nvPicPr>
          <p:cNvPr id="3074" name="Picture 2" descr="C:\Documents and Settings\9235739\Local Settings\Temporary Internet Files\Content.IE5\5FJN6I17\MP900422280[1].jpg"/>
          <p:cNvPicPr>
            <a:picLocks noChangeAspect="1" noChangeArrowheads="1"/>
          </p:cNvPicPr>
          <p:nvPr/>
        </p:nvPicPr>
        <p:blipFill>
          <a:blip r:embed="rId3" cstate="print"/>
          <a:srcRect/>
          <a:stretch>
            <a:fillRect/>
          </a:stretch>
        </p:blipFill>
        <p:spPr bwMode="auto">
          <a:xfrm>
            <a:off x="6019800" y="2819400"/>
            <a:ext cx="2514600" cy="2514600"/>
          </a:xfrm>
          <a:prstGeom prst="rect">
            <a:avLst/>
          </a:prstGeom>
          <a:noFill/>
        </p:spPr>
      </p:pic>
      <p:pic>
        <p:nvPicPr>
          <p:cNvPr id="3075" name="Picture 3" descr="C:\Documents and Settings\9235739\Local Settings\Temporary Internet Files\Content.IE5\LONMFXPD\MP900422310[1].jpg"/>
          <p:cNvPicPr>
            <a:picLocks noChangeAspect="1" noChangeArrowheads="1"/>
          </p:cNvPicPr>
          <p:nvPr/>
        </p:nvPicPr>
        <p:blipFill>
          <a:blip r:embed="rId4" cstate="print"/>
          <a:srcRect/>
          <a:stretch>
            <a:fillRect/>
          </a:stretch>
        </p:blipFill>
        <p:spPr bwMode="auto">
          <a:xfrm rot="20594329">
            <a:off x="1450243" y="3387652"/>
            <a:ext cx="3118715" cy="311871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5"/>
                                        </p:tgtEl>
                                        <p:attrNameLst>
                                          <p:attrName>style.visibility</p:attrName>
                                        </p:attrNameLst>
                                      </p:cBhvr>
                                      <p:to>
                                        <p:strVal val="visible"/>
                                      </p:to>
                                    </p:set>
                                    <p:animEffect transition="in" filter="fade">
                                      <p:cBhvr>
                                        <p:cTn id="19" dur="500"/>
                                        <p:tgtEl>
                                          <p:spTgt spid="307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fade">
                                      <p:cBhvr>
                                        <p:cTn id="24"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Origin and History</a:t>
            </a:r>
            <a:endParaRPr lang="en-US" sz="6600" dirty="0"/>
          </a:p>
        </p:txBody>
      </p:sp>
      <p:sp>
        <p:nvSpPr>
          <p:cNvPr id="3" name="Content Placeholder 2"/>
          <p:cNvSpPr>
            <a:spLocks noGrp="1"/>
          </p:cNvSpPr>
          <p:nvPr>
            <p:ph idx="1"/>
          </p:nvPr>
        </p:nvSpPr>
        <p:spPr>
          <a:xfrm>
            <a:off x="457200" y="1882808"/>
            <a:ext cx="3276600" cy="4572000"/>
          </a:xfrm>
        </p:spPr>
        <p:txBody>
          <a:bodyPr>
            <a:normAutofit/>
          </a:bodyPr>
          <a:lstStyle/>
          <a:p>
            <a:r>
              <a:rPr lang="en-US" sz="4400" dirty="0" smtClean="0"/>
              <a:t>Roger </a:t>
            </a:r>
            <a:r>
              <a:rPr lang="en-US" sz="4400" dirty="0" err="1" smtClean="0"/>
              <a:t>Hinsworth</a:t>
            </a:r>
            <a:endParaRPr lang="en-US" sz="4400" dirty="0" smtClean="0"/>
          </a:p>
          <a:p>
            <a:r>
              <a:rPr lang="en-US" sz="4400" dirty="0" smtClean="0"/>
              <a:t>1935</a:t>
            </a:r>
            <a:endParaRPr lang="en-US" sz="4400" dirty="0"/>
          </a:p>
        </p:txBody>
      </p:sp>
      <p:pic>
        <p:nvPicPr>
          <p:cNvPr id="1026" name="Picture 2" descr="http://www.medcitynews.com/wordpress/wp-content/uploads/research.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5725" y="1562100"/>
            <a:ext cx="5248275" cy="529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922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fade">
                                      <p:cBhvr>
                                        <p:cTn id="24"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412" y="152400"/>
            <a:ext cx="8229600" cy="1399032"/>
          </a:xfrm>
        </p:spPr>
        <p:txBody>
          <a:bodyPr/>
          <a:lstStyle/>
          <a:p>
            <a:r>
              <a:rPr lang="en-US" dirty="0" smtClean="0"/>
              <a:t>Signs and Symptoms</a:t>
            </a:r>
            <a:endParaRPr lang="en-US" dirty="0"/>
          </a:p>
        </p:txBody>
      </p:sp>
      <p:pic>
        <p:nvPicPr>
          <p:cNvPr id="11" name="Picture 10" descr="fatigue-coffee.jpg"/>
          <p:cNvPicPr>
            <a:picLocks noChangeAspect="1"/>
          </p:cNvPicPr>
          <p:nvPr/>
        </p:nvPicPr>
        <p:blipFill>
          <a:blip r:embed="rId3" cstate="print"/>
          <a:stretch>
            <a:fillRect/>
          </a:stretch>
        </p:blipFill>
        <p:spPr>
          <a:xfrm>
            <a:off x="2743200" y="2465048"/>
            <a:ext cx="3073867" cy="4011351"/>
          </a:xfrm>
          <a:prstGeom prst="rect">
            <a:avLst/>
          </a:prstGeom>
        </p:spPr>
      </p:pic>
      <p:pic>
        <p:nvPicPr>
          <p:cNvPr id="2050" name="Picture 2" descr="C:\Documents and Settings\9235739\Local Settings\Temporary Internet Files\Content.IE5\DX0KSTVP\MP900426560[1].jpg"/>
          <p:cNvPicPr>
            <a:picLocks noChangeAspect="1" noChangeArrowheads="1"/>
          </p:cNvPicPr>
          <p:nvPr/>
        </p:nvPicPr>
        <p:blipFill>
          <a:blip r:embed="rId4" cstate="print"/>
          <a:srcRect/>
          <a:stretch>
            <a:fillRect/>
          </a:stretch>
        </p:blipFill>
        <p:spPr bwMode="auto">
          <a:xfrm rot="1296342">
            <a:off x="5475369" y="1736187"/>
            <a:ext cx="2994865" cy="2994865"/>
          </a:xfrm>
          <a:prstGeom prst="rect">
            <a:avLst/>
          </a:prstGeom>
          <a:noFill/>
        </p:spPr>
      </p:pic>
      <p:pic>
        <p:nvPicPr>
          <p:cNvPr id="2054" name="Picture 6" descr="C:\Documents and Settings\9235739\Local Settings\Temporary Internet Files\Content.IE5\6R8NEUK6\MC900441750[2].png"/>
          <p:cNvPicPr>
            <a:picLocks noChangeAspect="1" noChangeArrowheads="1"/>
          </p:cNvPicPr>
          <p:nvPr/>
        </p:nvPicPr>
        <p:blipFill>
          <a:blip r:embed="rId5" cstate="print"/>
          <a:srcRect/>
          <a:stretch>
            <a:fillRect/>
          </a:stretch>
        </p:blipFill>
        <p:spPr bwMode="auto">
          <a:xfrm rot="20554556">
            <a:off x="120149" y="1023059"/>
            <a:ext cx="3486229" cy="348622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2054"/>
                                        </p:tgtEl>
                                        <p:attrNameLst>
                                          <p:attrName>r</p:attrName>
                                        </p:attrNameLst>
                                      </p:cBhvr>
                                    </p:animRot>
                                    <p:animRot by="-240000">
                                      <p:cBhvr>
                                        <p:cTn id="12" dur="200" fill="hold">
                                          <p:stCondLst>
                                            <p:cond delay="200"/>
                                          </p:stCondLst>
                                        </p:cTn>
                                        <p:tgtEl>
                                          <p:spTgt spid="2054"/>
                                        </p:tgtEl>
                                        <p:attrNameLst>
                                          <p:attrName>r</p:attrName>
                                        </p:attrNameLst>
                                      </p:cBhvr>
                                    </p:animRot>
                                    <p:animRot by="240000">
                                      <p:cBhvr>
                                        <p:cTn id="13" dur="200" fill="hold">
                                          <p:stCondLst>
                                            <p:cond delay="400"/>
                                          </p:stCondLst>
                                        </p:cTn>
                                        <p:tgtEl>
                                          <p:spTgt spid="2054"/>
                                        </p:tgtEl>
                                        <p:attrNameLst>
                                          <p:attrName>r</p:attrName>
                                        </p:attrNameLst>
                                      </p:cBhvr>
                                    </p:animRot>
                                    <p:animRot by="-240000">
                                      <p:cBhvr>
                                        <p:cTn id="14" dur="200" fill="hold">
                                          <p:stCondLst>
                                            <p:cond delay="600"/>
                                          </p:stCondLst>
                                        </p:cTn>
                                        <p:tgtEl>
                                          <p:spTgt spid="2054"/>
                                        </p:tgtEl>
                                        <p:attrNameLst>
                                          <p:attrName>r</p:attrName>
                                        </p:attrNameLst>
                                      </p:cBhvr>
                                    </p:animRot>
                                    <p:animRot by="120000">
                                      <p:cBhvr>
                                        <p:cTn id="15" dur="200" fill="hold">
                                          <p:stCondLst>
                                            <p:cond delay="800"/>
                                          </p:stCondLst>
                                        </p:cTn>
                                        <p:tgtEl>
                                          <p:spTgt spid="2054"/>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Effect transition="in" filter="fade">
                                      <p:cBhvr>
                                        <p:cTn id="25"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229600" cy="1399032"/>
          </a:xfrm>
        </p:spPr>
        <p:txBody>
          <a:bodyPr>
            <a:noAutofit/>
          </a:bodyPr>
          <a:lstStyle/>
          <a:p>
            <a:pPr algn="ctr"/>
            <a:r>
              <a:rPr lang="en-US" sz="5400" dirty="0" smtClean="0"/>
              <a:t>Genetic, </a:t>
            </a:r>
            <a:r>
              <a:rPr lang="en-US" sz="5400" dirty="0"/>
              <a:t>H</a:t>
            </a:r>
            <a:r>
              <a:rPr lang="en-US" sz="5400" dirty="0" smtClean="0"/>
              <a:t>ereditary or </a:t>
            </a:r>
            <a:r>
              <a:rPr lang="en-US" sz="5400" dirty="0"/>
              <a:t>E</a:t>
            </a:r>
            <a:r>
              <a:rPr lang="en-US" sz="5400" dirty="0" smtClean="0"/>
              <a:t>nvironmental </a:t>
            </a:r>
            <a:r>
              <a:rPr lang="en-US" sz="5400" dirty="0"/>
              <a:t>F</a:t>
            </a:r>
            <a:r>
              <a:rPr lang="en-US" sz="5400" dirty="0" smtClean="0"/>
              <a:t>actors</a:t>
            </a:r>
            <a:endParaRPr lang="en-US" sz="5400" dirty="0"/>
          </a:p>
        </p:txBody>
      </p:sp>
      <p:sp>
        <p:nvSpPr>
          <p:cNvPr id="3" name="Content Placeholder 2"/>
          <p:cNvSpPr>
            <a:spLocks noGrp="1"/>
          </p:cNvSpPr>
          <p:nvPr>
            <p:ph idx="1"/>
          </p:nvPr>
        </p:nvSpPr>
        <p:spPr>
          <a:xfrm>
            <a:off x="457200" y="1882808"/>
            <a:ext cx="5467350" cy="4572000"/>
          </a:xfrm>
        </p:spPr>
        <p:txBody>
          <a:bodyPr>
            <a:normAutofit/>
          </a:bodyPr>
          <a:lstStyle/>
          <a:p>
            <a:r>
              <a:rPr lang="en-US" sz="3200" dirty="0" smtClean="0"/>
              <a:t>Type 2 Diabetes </a:t>
            </a:r>
            <a:r>
              <a:rPr lang="en-US" sz="3200" dirty="0" smtClean="0"/>
              <a:t>is triggered by your environment.</a:t>
            </a:r>
            <a:endParaRPr lang="en-US" sz="3200" dirty="0"/>
          </a:p>
        </p:txBody>
      </p:sp>
      <p:pic>
        <p:nvPicPr>
          <p:cNvPr id="4" name="Picture 3" descr="health.jpg"/>
          <p:cNvPicPr>
            <a:picLocks noChangeAspect="1"/>
          </p:cNvPicPr>
          <p:nvPr/>
        </p:nvPicPr>
        <p:blipFill>
          <a:blip r:embed="rId3" cstate="print"/>
          <a:stretch>
            <a:fillRect/>
          </a:stretch>
        </p:blipFill>
        <p:spPr>
          <a:xfrm rot="787563">
            <a:off x="5477089" y="2642194"/>
            <a:ext cx="3223696" cy="3632332"/>
          </a:xfrm>
          <a:prstGeom prst="rect">
            <a:avLst/>
          </a:prstGeom>
        </p:spPr>
      </p:pic>
      <p:pic>
        <p:nvPicPr>
          <p:cNvPr id="5" name="Picture 4" descr="Unhealthy-Lifestyle.jpg"/>
          <p:cNvPicPr>
            <a:picLocks noChangeAspect="1"/>
          </p:cNvPicPr>
          <p:nvPr/>
        </p:nvPicPr>
        <p:blipFill>
          <a:blip r:embed="rId4" cstate="print"/>
          <a:stretch>
            <a:fillRect/>
          </a:stretch>
        </p:blipFill>
        <p:spPr>
          <a:xfrm rot="21264035">
            <a:off x="1154183" y="3493525"/>
            <a:ext cx="3434080" cy="2971800"/>
          </a:xfrm>
          <a:prstGeom prst="rect">
            <a:avLst/>
          </a:prstGeom>
        </p:spPr>
      </p:pic>
      <p:pic>
        <p:nvPicPr>
          <p:cNvPr id="1026" name="Picture 2" descr="C:\Documents and Settings\9235739\Local Settings\Temporary Internet Files\Content.IE5\5FJN6I17\MP910221085[1].jpg"/>
          <p:cNvPicPr>
            <a:picLocks noChangeAspect="1" noChangeArrowheads="1"/>
          </p:cNvPicPr>
          <p:nvPr/>
        </p:nvPicPr>
        <p:blipFill>
          <a:blip r:embed="rId5" cstate="print"/>
          <a:srcRect/>
          <a:stretch>
            <a:fillRect/>
          </a:stretch>
        </p:blipFill>
        <p:spPr bwMode="auto">
          <a:xfrm>
            <a:off x="4343400" y="4495800"/>
            <a:ext cx="1581150" cy="210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fade">
                                      <p:cBhvr>
                                        <p:cTn id="2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399032"/>
          </a:xfrm>
        </p:spPr>
        <p:txBody>
          <a:bodyPr>
            <a:normAutofit/>
          </a:bodyPr>
          <a:lstStyle/>
          <a:p>
            <a:r>
              <a:rPr lang="en-US" sz="7200" dirty="0" smtClean="0"/>
              <a:t>Treatment</a:t>
            </a:r>
            <a:endParaRPr lang="en-US" sz="7200" dirty="0"/>
          </a:p>
        </p:txBody>
      </p:sp>
      <p:sp>
        <p:nvSpPr>
          <p:cNvPr id="3" name="Content Placeholder 2"/>
          <p:cNvSpPr>
            <a:spLocks noGrp="1"/>
          </p:cNvSpPr>
          <p:nvPr>
            <p:ph idx="1"/>
          </p:nvPr>
        </p:nvSpPr>
        <p:spPr/>
        <p:txBody>
          <a:bodyPr>
            <a:normAutofit/>
          </a:bodyPr>
          <a:lstStyle/>
          <a:p>
            <a:r>
              <a:rPr lang="en-US" sz="3600" dirty="0" smtClean="0"/>
              <a:t>Exercise</a:t>
            </a:r>
          </a:p>
          <a:p>
            <a:r>
              <a:rPr lang="en-US" sz="3600" dirty="0" smtClean="0"/>
              <a:t>Healthy Diet</a:t>
            </a:r>
          </a:p>
          <a:p>
            <a:r>
              <a:rPr lang="en-US" sz="3600" dirty="0" smtClean="0"/>
              <a:t>Medications</a:t>
            </a:r>
          </a:p>
          <a:p>
            <a:r>
              <a:rPr lang="en-US" sz="3600" dirty="0" smtClean="0"/>
              <a:t>Insulin</a:t>
            </a:r>
          </a:p>
          <a:p>
            <a:r>
              <a:rPr lang="en-US" sz="3600" dirty="0" smtClean="0"/>
              <a:t>Weight loss </a:t>
            </a:r>
          </a:p>
          <a:p>
            <a:pPr marL="64008" indent="0">
              <a:buNone/>
            </a:pPr>
            <a:r>
              <a:rPr lang="en-US" sz="3600" dirty="0"/>
              <a:t> </a:t>
            </a:r>
            <a:r>
              <a:rPr lang="en-US" sz="3600" dirty="0" smtClean="0"/>
              <a:t>  surgery</a:t>
            </a:r>
            <a:endParaRPr lang="en-US" sz="3600" dirty="0"/>
          </a:p>
        </p:txBody>
      </p:sp>
      <p:pic>
        <p:nvPicPr>
          <p:cNvPr id="2050" name="Picture 2" descr="http://www.scripps.org/encyclopedia/graphics/images/en/1991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352800"/>
            <a:ext cx="3810000" cy="30480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bornfat.com/wp-includes/images/133excercise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01600"/>
            <a:ext cx="3848100" cy="3114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052"/>
                                        </p:tgtEl>
                                        <p:attrNameLst>
                                          <p:attrName>style.visibility</p:attrName>
                                        </p:attrNameLst>
                                      </p:cBhvr>
                                      <p:to>
                                        <p:strVal val="visible"/>
                                      </p:to>
                                    </p:set>
                                    <p:animEffect transition="in" filter="fade">
                                      <p:cBhvr>
                                        <p:cTn id="54" dur="500"/>
                                        <p:tgtEl>
                                          <p:spTgt spid="205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2050"/>
                                        </p:tgtEl>
                                        <p:attrNameLst>
                                          <p:attrName>style.visibility</p:attrName>
                                        </p:attrNameLst>
                                      </p:cBhvr>
                                      <p:to>
                                        <p:strVal val="visible"/>
                                      </p:to>
                                    </p:set>
                                    <p:animEffect transition="in" filter="fade">
                                      <p:cBhvr>
                                        <p:cTn id="5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Role of Diet</a:t>
            </a:r>
            <a:endParaRPr lang="en-US" sz="6600" dirty="0"/>
          </a:p>
        </p:txBody>
      </p:sp>
      <p:sp>
        <p:nvSpPr>
          <p:cNvPr id="3" name="Content Placeholder 2"/>
          <p:cNvSpPr>
            <a:spLocks noGrp="1"/>
          </p:cNvSpPr>
          <p:nvPr>
            <p:ph idx="1"/>
          </p:nvPr>
        </p:nvSpPr>
        <p:spPr/>
        <p:txBody>
          <a:bodyPr>
            <a:normAutofit/>
          </a:bodyPr>
          <a:lstStyle/>
          <a:p>
            <a:r>
              <a:rPr lang="en-US" sz="3600" dirty="0" smtClean="0"/>
              <a:t>The main goal is to lose weight, so Type 2 Diabetics </a:t>
            </a:r>
          </a:p>
          <a:p>
            <a:pPr marL="64008" indent="0">
              <a:buNone/>
            </a:pPr>
            <a:r>
              <a:rPr lang="en-US" sz="3600" dirty="0"/>
              <a:t> </a:t>
            </a:r>
            <a:r>
              <a:rPr lang="en-US" sz="3600" dirty="0" smtClean="0"/>
              <a:t>  have to </a:t>
            </a:r>
          </a:p>
          <a:p>
            <a:pPr marL="64008" indent="0">
              <a:buNone/>
            </a:pPr>
            <a:r>
              <a:rPr lang="en-US" sz="3600" dirty="0"/>
              <a:t> </a:t>
            </a:r>
            <a:r>
              <a:rPr lang="en-US" sz="3600" dirty="0" smtClean="0"/>
              <a:t>  monitor </a:t>
            </a:r>
          </a:p>
          <a:p>
            <a:pPr marL="64008" indent="0">
              <a:buNone/>
            </a:pPr>
            <a:r>
              <a:rPr lang="en-US" sz="3600" dirty="0"/>
              <a:t> </a:t>
            </a:r>
            <a:r>
              <a:rPr lang="en-US" sz="3600" dirty="0" smtClean="0"/>
              <a:t>  their diet </a:t>
            </a:r>
          </a:p>
          <a:p>
            <a:pPr marL="64008" indent="0">
              <a:buNone/>
            </a:pPr>
            <a:r>
              <a:rPr lang="en-US" sz="3600" dirty="0"/>
              <a:t> </a:t>
            </a:r>
            <a:r>
              <a:rPr lang="en-US" sz="3600" dirty="0" smtClean="0"/>
              <a:t>  closely.</a:t>
            </a:r>
            <a:endParaRPr lang="en-US" sz="3600" dirty="0"/>
          </a:p>
        </p:txBody>
      </p:sp>
      <p:pic>
        <p:nvPicPr>
          <p:cNvPr id="3074" name="Picture 2" descr="http://nickshell1983.files.wordpress.com/2010/10/di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3276600"/>
            <a:ext cx="4762500" cy="3238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074"/>
                                        </p:tgtEl>
                                        <p:attrNameLst>
                                          <p:attrName>style.visibility</p:attrName>
                                        </p:attrNameLst>
                                      </p:cBhvr>
                                      <p:to>
                                        <p:strVal val="visible"/>
                                      </p:to>
                                    </p:set>
                                    <p:animEffect transition="in" filter="fade">
                                      <p:cBhvr>
                                        <p:cTn id="4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534400" cy="1399032"/>
          </a:xfrm>
        </p:spPr>
        <p:txBody>
          <a:bodyPr>
            <a:noAutofit/>
          </a:bodyPr>
          <a:lstStyle/>
          <a:p>
            <a:r>
              <a:rPr lang="en-US" sz="8000" dirty="0" smtClean="0"/>
              <a:t>Role of Exercise </a:t>
            </a:r>
            <a:endParaRPr lang="en-US" sz="8000" dirty="0"/>
          </a:p>
        </p:txBody>
      </p:sp>
      <p:sp>
        <p:nvSpPr>
          <p:cNvPr id="3" name="Content Placeholder 2"/>
          <p:cNvSpPr>
            <a:spLocks noGrp="1"/>
          </p:cNvSpPr>
          <p:nvPr>
            <p:ph idx="1"/>
          </p:nvPr>
        </p:nvSpPr>
        <p:spPr>
          <a:xfrm>
            <a:off x="457200" y="1752600"/>
            <a:ext cx="8229600" cy="4572000"/>
          </a:xfrm>
        </p:spPr>
        <p:txBody>
          <a:bodyPr>
            <a:normAutofit/>
          </a:bodyPr>
          <a:lstStyle/>
          <a:p>
            <a:r>
              <a:rPr lang="en-US" sz="4000" dirty="0" smtClean="0"/>
              <a:t>Lower Blood Sugar</a:t>
            </a:r>
          </a:p>
          <a:p>
            <a:r>
              <a:rPr lang="en-US" sz="4000" dirty="0" smtClean="0"/>
              <a:t>Lose </a:t>
            </a:r>
          </a:p>
          <a:p>
            <a:pPr marL="64008" indent="0">
              <a:buNone/>
            </a:pPr>
            <a:r>
              <a:rPr lang="en-US" sz="4000" dirty="0"/>
              <a:t> </a:t>
            </a:r>
            <a:r>
              <a:rPr lang="en-US" sz="4000" dirty="0" smtClean="0"/>
              <a:t>  weight</a:t>
            </a:r>
            <a:endParaRPr lang="en-US" sz="4000" dirty="0"/>
          </a:p>
        </p:txBody>
      </p:sp>
      <p:pic>
        <p:nvPicPr>
          <p:cNvPr id="4098" name="Picture 2" descr="http://3.bp.blogspot.com/_R7l7GIOt7T0/TD0bRe3yKyI/AAAAAAAAAHU/vHRkND7LdOM/s1600/excercis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438400"/>
            <a:ext cx="5219700" cy="4248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4098"/>
                                        </p:tgtEl>
                                        <p:attrNameLst>
                                          <p:attrName>style.visibility</p:attrName>
                                        </p:attrNameLst>
                                      </p:cBhvr>
                                      <p:to>
                                        <p:strVal val="visible"/>
                                      </p:to>
                                    </p:set>
                                    <p:animEffect transition="in" filter="barn(inVertical)">
                                      <p:cBhvr>
                                        <p:cTn id="33"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399032"/>
          </a:xfrm>
        </p:spPr>
        <p:txBody>
          <a:bodyPr>
            <a:noAutofit/>
          </a:bodyPr>
          <a:lstStyle/>
          <a:p>
            <a:r>
              <a:rPr lang="en-US" sz="8000" dirty="0" smtClean="0"/>
              <a:t>Role of Medicine</a:t>
            </a:r>
            <a:endParaRPr lang="en-US" sz="8000" dirty="0"/>
          </a:p>
        </p:txBody>
      </p:sp>
      <p:sp>
        <p:nvSpPr>
          <p:cNvPr id="3" name="Content Placeholder 2"/>
          <p:cNvSpPr>
            <a:spLocks noGrp="1"/>
          </p:cNvSpPr>
          <p:nvPr>
            <p:ph idx="1"/>
          </p:nvPr>
        </p:nvSpPr>
        <p:spPr/>
        <p:txBody>
          <a:bodyPr/>
          <a:lstStyle/>
          <a:p>
            <a:pPr marL="64008" lvl="0" indent="0">
              <a:buNone/>
            </a:pPr>
            <a:r>
              <a:rPr lang="en-US" sz="3200" dirty="0"/>
              <a:t>It is not uncommon to take more than one drug at a time, and they can be used at the same time as insulin.  </a:t>
            </a:r>
          </a:p>
          <a:p>
            <a:pPr marL="64008" indent="0">
              <a:buNone/>
            </a:pPr>
            <a:endParaRPr lang="en-US" dirty="0" smtClean="0"/>
          </a:p>
        </p:txBody>
      </p:sp>
      <p:pic>
        <p:nvPicPr>
          <p:cNvPr id="5122" name="Picture 2" descr="http://www.frontiersla.com/Pics/HIV%20AIDS%20Special%20Reports/pill_bottle_and_pill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505200"/>
            <a:ext cx="4750446" cy="316230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us.cdn3.123rf.com/168nwm/dml5050/dml50501108/dml5050110800055/10372621-diabetes-dependent-woman-making-insulin-flu-shot-by-syringe-with-dose-of-humalog-subcutaneous-arm-i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799" y="3505199"/>
            <a:ext cx="3058787" cy="3162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1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122"/>
                                        </p:tgtEl>
                                        <p:attrNameLst>
                                          <p:attrName>style.visibility</p:attrName>
                                        </p:attrNameLst>
                                      </p:cBhvr>
                                      <p:to>
                                        <p:strVal val="visible"/>
                                      </p:to>
                                    </p:set>
                                    <p:animEffect transition="in" filter="fade">
                                      <p:cBhvr>
                                        <p:cTn id="19" dur="500"/>
                                        <p:tgtEl>
                                          <p:spTgt spid="512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124"/>
                                        </p:tgtEl>
                                        <p:attrNameLst>
                                          <p:attrName>style.visibility</p:attrName>
                                        </p:attrNameLst>
                                      </p:cBhvr>
                                      <p:to>
                                        <p:strVal val="visible"/>
                                      </p:to>
                                    </p:set>
                                    <p:animEffect transition="in" filter="fade">
                                      <p:cBhvr>
                                        <p:cTn id="24"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2">
      <a:dk1>
        <a:sysClr val="windowText" lastClr="000000"/>
      </a:dk1>
      <a:lt1>
        <a:sysClr val="window" lastClr="FFFFFF"/>
      </a:lt1>
      <a:dk2>
        <a:srgbClr val="17BBFD"/>
      </a:dk2>
      <a:lt2>
        <a:srgbClr val="D2D2D2"/>
      </a:lt2>
      <a:accent1>
        <a:srgbClr val="FF388C"/>
      </a:accent1>
      <a:accent2>
        <a:srgbClr val="E40059"/>
      </a:accent2>
      <a:accent3>
        <a:srgbClr val="9C007F"/>
      </a:accent3>
      <a:accent4>
        <a:srgbClr val="68007F"/>
      </a:accent4>
      <a:accent5>
        <a:srgbClr val="005BD3"/>
      </a:accent5>
      <a:accent6>
        <a:srgbClr val="00349E"/>
      </a:accent6>
      <a:hlink>
        <a:srgbClr val="FF71E4"/>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120</TotalTime>
  <Words>1002</Words>
  <Application>Microsoft Office PowerPoint</Application>
  <PresentationFormat>On-screen Show (4:3)</PresentationFormat>
  <Paragraphs>93</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Verve</vt:lpstr>
      <vt:lpstr>Type 2 Diabetes</vt:lpstr>
      <vt:lpstr>Identifying Type 2 Diabetes: </vt:lpstr>
      <vt:lpstr>Origin and History</vt:lpstr>
      <vt:lpstr>Signs and Symptoms</vt:lpstr>
      <vt:lpstr>Genetic, Hereditary or Environmental Factors</vt:lpstr>
      <vt:lpstr>Treatment</vt:lpstr>
      <vt:lpstr>Role of Diet</vt:lpstr>
      <vt:lpstr>Role of Exercise </vt:lpstr>
      <vt:lpstr>Role of Medicine</vt:lpstr>
      <vt:lpstr>Role of Family</vt:lpstr>
      <vt:lpstr>Short-Term Management</vt:lpstr>
      <vt:lpstr>Long-Term Management</vt:lpstr>
      <vt:lpstr>Effects on the Individual</vt:lpstr>
      <vt:lpstr>Statistics</vt:lpstr>
      <vt:lpstr>WOW</vt:lpstr>
      <vt:lpstr>Resources</vt:lpstr>
      <vt:lpstr>THE END! </vt:lpstr>
    </vt:vector>
  </TitlesOfParts>
  <Company>Wake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 2 Diabetes</dc:title>
  <dc:creator>9235739</dc:creator>
  <cp:lastModifiedBy>Swim Star</cp:lastModifiedBy>
  <cp:revision>13</cp:revision>
  <dcterms:created xsi:type="dcterms:W3CDTF">2012-01-31T17:15:24Z</dcterms:created>
  <dcterms:modified xsi:type="dcterms:W3CDTF">2012-01-31T23:01:16Z</dcterms:modified>
</cp:coreProperties>
</file>